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sldIdLst>
    <p:sldId id="256" r:id="rId2"/>
    <p:sldId id="262" r:id="rId3"/>
    <p:sldId id="258" r:id="rId4"/>
    <p:sldId id="264" r:id="rId5"/>
    <p:sldId id="265" r:id="rId6"/>
    <p:sldId id="267" r:id="rId7"/>
    <p:sldId id="263" r:id="rId8"/>
    <p:sldId id="266" r:id="rId9"/>
    <p:sldId id="259" r:id="rId10"/>
    <p:sldId id="261" r:id="rId11"/>
    <p:sldId id="260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39" autoAdjust="0"/>
    <p:restoredTop sz="94660"/>
  </p:normalViewPr>
  <p:slideViewPr>
    <p:cSldViewPr snapToGrid="0">
      <p:cViewPr varScale="1">
        <p:scale>
          <a:sx n="61" d="100"/>
          <a:sy n="61" d="100"/>
        </p:scale>
        <p:origin x="53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smtClean="0"/>
              <a:t>6/19/2017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1817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67466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173563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010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0649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Freeform 10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b="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0953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8899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6/19/2017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6737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181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6/19/2017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789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3381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4948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286000"/>
            <a:ext cx="7290055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6470704"/>
            <a:ext cx="161560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8A87A34-81AB-432B-8DAE-1953F412C126}" type="datetimeFigureOut">
              <a:rPr lang="en-US" smtClean="0"/>
              <a:pPr/>
              <a:t>6/19/2017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1626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0.xml"/><Relationship Id="rId4" Type="http://schemas.microsoft.com/office/2007/relationships/hdphoto" Target="../media/hdphoto7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1.xml"/><Relationship Id="rId4" Type="http://schemas.microsoft.com/office/2007/relationships/hdphoto" Target="../media/hdphoto8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4.xml"/><Relationship Id="rId4" Type="http://schemas.microsoft.com/office/2007/relationships/hdphoto" Target="../media/hdphoto9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4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6.xml"/><Relationship Id="rId6" Type="http://schemas.microsoft.com/office/2007/relationships/hdphoto" Target="../media/hdphoto4.wdp"/><Relationship Id="rId5" Type="http://schemas.openxmlformats.org/officeDocument/2006/relationships/image" Target="../media/image6.png"/><Relationship Id="rId4" Type="http://schemas.microsoft.com/office/2007/relationships/hdphoto" Target="../media/hdphoto3.wdp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7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8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9.xml"/><Relationship Id="rId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TeachMeet 2017</a:t>
            </a:r>
            <a:br>
              <a:rPr lang="en-GB" dirty="0" smtClean="0"/>
            </a:br>
            <a:r>
              <a:rPr lang="en-GB" dirty="0" smtClean="0"/>
              <a:t>Challenge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686050" cy="1463040"/>
          </a:xfrm>
        </p:spPr>
        <p:txBody>
          <a:bodyPr>
            <a:noAutofit/>
          </a:bodyPr>
          <a:lstStyle/>
          <a:p>
            <a:r>
              <a:rPr lang="en-GB" cap="none" dirty="0" smtClean="0"/>
              <a:t>Increasing the ratio of pupil-led to teacher-led explanation to increase challenge</a:t>
            </a:r>
          </a:p>
          <a:p>
            <a:r>
              <a:rPr lang="en-GB" i="1" cap="none" dirty="0" smtClean="0"/>
              <a:t>Pete Capewell, June 2017</a:t>
            </a:r>
            <a:endParaRPr lang="en-GB" i="1" cap="none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976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Pupil-led explanation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686050" cy="1463040"/>
          </a:xfrm>
        </p:spPr>
        <p:txBody>
          <a:bodyPr>
            <a:normAutofit/>
          </a:bodyPr>
          <a:lstStyle/>
          <a:p>
            <a:r>
              <a:rPr lang="en-GB" dirty="0"/>
              <a:t>The importance of question design</a:t>
            </a:r>
            <a:r>
              <a:rPr lang="en-GB" dirty="0" smtClean="0"/>
              <a:t>: </a:t>
            </a:r>
            <a:r>
              <a:rPr lang="en-GB" i="1" dirty="0" smtClean="0"/>
              <a:t>varying</a:t>
            </a:r>
            <a:r>
              <a:rPr lang="en-GB" dirty="0" smtClean="0"/>
              <a:t> depth of task enables access; </a:t>
            </a:r>
            <a:r>
              <a:rPr lang="en-GB" dirty="0" smtClean="0"/>
              <a:t>increasingly difficult questions provide </a:t>
            </a:r>
            <a:r>
              <a:rPr lang="en-GB" dirty="0" smtClean="0"/>
              <a:t>challenge.</a:t>
            </a:r>
            <a:endParaRPr lang="en-GB" dirty="0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2" t="20216" r="290" b="13893"/>
          <a:stretch/>
        </p:blipFill>
        <p:spPr>
          <a:xfrm>
            <a:off x="-26894" y="0"/>
            <a:ext cx="9170894" cy="4572000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5581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Pupil-led explanation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686050" cy="1177480"/>
          </a:xfrm>
        </p:spPr>
        <p:txBody>
          <a:bodyPr>
            <a:normAutofit fontScale="92500"/>
          </a:bodyPr>
          <a:lstStyle/>
          <a:p>
            <a:r>
              <a:rPr lang="en-GB" dirty="0" smtClean="0"/>
              <a:t>The importance of question design: </a:t>
            </a:r>
            <a:r>
              <a:rPr lang="en-GB" dirty="0" smtClean="0"/>
              <a:t>sometimes a single deep task tackled </a:t>
            </a:r>
            <a:r>
              <a:rPr lang="en-GB" dirty="0" smtClean="0"/>
              <a:t>in groups </a:t>
            </a:r>
            <a:r>
              <a:rPr lang="en-GB" dirty="0" smtClean="0"/>
              <a:t>is best — make </a:t>
            </a:r>
            <a:r>
              <a:rPr lang="en-GB" dirty="0" smtClean="0"/>
              <a:t>it </a:t>
            </a:r>
            <a:r>
              <a:rPr lang="en-GB" dirty="0" smtClean="0"/>
              <a:t>juicy, then squeeze!“</a:t>
            </a:r>
            <a:endParaRPr lang="en-GB" sz="1300" dirty="0"/>
          </a:p>
        </p:txBody>
      </p:sp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81" t="2601" r="13464" b="41019"/>
          <a:stretch/>
        </p:blipFill>
        <p:spPr/>
      </p:pic>
      <p:sp>
        <p:nvSpPr>
          <p:cNvPr id="10" name="Rounded Rectangular Callout 9"/>
          <p:cNvSpPr/>
          <p:nvPr/>
        </p:nvSpPr>
        <p:spPr>
          <a:xfrm>
            <a:off x="4570857" y="6137618"/>
            <a:ext cx="4556267" cy="571119"/>
          </a:xfrm>
          <a:prstGeom prst="wedgeRoundRectCallout">
            <a:avLst>
              <a:gd name="adj1" fmla="val -12300"/>
              <a:gd name="adj2" fmla="val -8677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400" dirty="0">
                <a:solidFill>
                  <a:schemeClr val="accent2"/>
                </a:solidFill>
              </a:rPr>
              <a:t>“</a:t>
            </a:r>
            <a:r>
              <a:rPr lang="en-GB" sz="1400" i="1" dirty="0">
                <a:solidFill>
                  <a:schemeClr val="accent2"/>
                </a:solidFill>
              </a:rPr>
              <a:t>questions challenge the pupils to think deeply and explore strategies for solving complex problems</a:t>
            </a:r>
            <a:r>
              <a:rPr lang="en-GB" sz="1400" dirty="0">
                <a:solidFill>
                  <a:schemeClr val="accent2"/>
                </a:solidFill>
              </a:rPr>
              <a:t>” </a:t>
            </a:r>
            <a:r>
              <a:rPr lang="en-GB" sz="1100" dirty="0">
                <a:solidFill>
                  <a:schemeClr val="accent2"/>
                </a:solidFill>
              </a:rPr>
              <a:t>P. Roberts, 24.04.17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56695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Pupil-led explanation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686050" cy="1463040"/>
          </a:xfrm>
        </p:spPr>
        <p:txBody>
          <a:bodyPr>
            <a:normAutofit/>
          </a:bodyPr>
          <a:lstStyle/>
          <a:p>
            <a:r>
              <a:rPr lang="en-GB" dirty="0" smtClean="0"/>
              <a:t>Teacher habits: embedding and fluency – this needs to become something </a:t>
            </a:r>
            <a:r>
              <a:rPr lang="en-GB" dirty="0" smtClean="0"/>
              <a:t>done habitually</a:t>
            </a:r>
            <a:r>
              <a:rPr lang="en-GB" dirty="0" smtClean="0"/>
              <a:t>.</a:t>
            </a:r>
          </a:p>
        </p:txBody>
      </p:sp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47" y="-1"/>
            <a:ext cx="8093819" cy="4572000"/>
          </a:xfrm>
        </p:spPr>
      </p:pic>
      <p:sp>
        <p:nvSpPr>
          <p:cNvPr id="5" name="Rounded Rectangular Callout 4"/>
          <p:cNvSpPr/>
          <p:nvPr/>
        </p:nvSpPr>
        <p:spPr>
          <a:xfrm>
            <a:off x="4570856" y="6240198"/>
            <a:ext cx="4556267" cy="571119"/>
          </a:xfrm>
          <a:prstGeom prst="wedgeRoundRectCallout">
            <a:avLst>
              <a:gd name="adj1" fmla="val -12300"/>
              <a:gd name="adj2" fmla="val -8677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400" dirty="0">
                <a:solidFill>
                  <a:schemeClr val="accent2"/>
                </a:solidFill>
              </a:rPr>
              <a:t>“</a:t>
            </a:r>
            <a:r>
              <a:rPr lang="en-GB" sz="1400" i="1" dirty="0">
                <a:solidFill>
                  <a:schemeClr val="accent2"/>
                </a:solidFill>
              </a:rPr>
              <a:t>a rich thinking task which pupils could explore </a:t>
            </a:r>
            <a:r>
              <a:rPr lang="en-GB" sz="1400" i="1" dirty="0" smtClean="0">
                <a:solidFill>
                  <a:schemeClr val="accent2"/>
                </a:solidFill>
              </a:rPr>
              <a:t>systematically</a:t>
            </a:r>
            <a:r>
              <a:rPr lang="en-GB" sz="1400" dirty="0" smtClean="0">
                <a:solidFill>
                  <a:schemeClr val="accent2"/>
                </a:solidFill>
              </a:rPr>
              <a:t>” </a:t>
            </a:r>
            <a:r>
              <a:rPr lang="en-GB" sz="1100" dirty="0" smtClean="0">
                <a:solidFill>
                  <a:schemeClr val="accent2"/>
                </a:solidFill>
              </a:rPr>
              <a:t>P</a:t>
            </a:r>
            <a:r>
              <a:rPr lang="en-GB" sz="1100" dirty="0">
                <a:solidFill>
                  <a:schemeClr val="accent2"/>
                </a:solidFill>
              </a:rPr>
              <a:t>. Roberts, 24.04.17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9930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Pupil-led explanation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686050" cy="1177480"/>
          </a:xfrm>
        </p:spPr>
        <p:txBody>
          <a:bodyPr>
            <a:noAutofit/>
          </a:bodyPr>
          <a:lstStyle/>
          <a:p>
            <a:r>
              <a:rPr lang="en-GB" dirty="0" smtClean="0"/>
              <a:t>With practice, I’m starting to get there, but there’s a long way to go</a:t>
            </a:r>
            <a:r>
              <a:rPr lang="en-GB" dirty="0" smtClean="0"/>
              <a:t>. I’m experimenting with slotting photos into the presentation on the fly.</a:t>
            </a:r>
            <a:endParaRPr lang="en-GB" dirty="0"/>
          </a:p>
        </p:txBody>
      </p:sp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47" y="7621"/>
            <a:ext cx="8093819" cy="4556756"/>
          </a:xfrm>
        </p:spPr>
      </p:pic>
      <p:sp>
        <p:nvSpPr>
          <p:cNvPr id="6" name="Rounded Rectangular Callout 5"/>
          <p:cNvSpPr/>
          <p:nvPr/>
        </p:nvSpPr>
        <p:spPr>
          <a:xfrm>
            <a:off x="3012141" y="6137618"/>
            <a:ext cx="6114983" cy="571119"/>
          </a:xfrm>
          <a:prstGeom prst="wedgeRoundRectCallout">
            <a:avLst>
              <a:gd name="adj1" fmla="val -12300"/>
              <a:gd name="adj2" fmla="val -8677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400" dirty="0">
                <a:solidFill>
                  <a:schemeClr val="accent2"/>
                </a:solidFill>
              </a:rPr>
              <a:t>“</a:t>
            </a:r>
            <a:r>
              <a:rPr lang="en-GB" sz="1400" i="1" dirty="0">
                <a:solidFill>
                  <a:schemeClr val="accent2"/>
                </a:solidFill>
              </a:rPr>
              <a:t>some expert touches … such as the instant scanning of the pupils work using the </a:t>
            </a:r>
            <a:r>
              <a:rPr lang="en-GB" sz="1400" i="1" dirty="0" err="1">
                <a:solidFill>
                  <a:schemeClr val="accent2"/>
                </a:solidFill>
              </a:rPr>
              <a:t>visualiser</a:t>
            </a:r>
            <a:r>
              <a:rPr lang="en-GB" sz="1400" i="1" dirty="0">
                <a:solidFill>
                  <a:schemeClr val="accent2"/>
                </a:solidFill>
              </a:rPr>
              <a:t> to demonstrate a ‘live’ example to the rest of the class</a:t>
            </a:r>
            <a:r>
              <a:rPr lang="en-GB" sz="1400" dirty="0">
                <a:solidFill>
                  <a:schemeClr val="accent2"/>
                </a:solidFill>
              </a:rPr>
              <a:t>” </a:t>
            </a:r>
            <a:r>
              <a:rPr lang="en-GB" sz="1100" dirty="0">
                <a:solidFill>
                  <a:schemeClr val="accent2"/>
                </a:solidFill>
              </a:rPr>
              <a:t>P. Roberts, 24.04.17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291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Pupil-led explanation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686050" cy="1463040"/>
          </a:xfrm>
        </p:spPr>
        <p:txBody>
          <a:bodyPr>
            <a:noAutofit/>
          </a:bodyPr>
          <a:lstStyle/>
          <a:p>
            <a:r>
              <a:rPr lang="en-GB" dirty="0" smtClean="0"/>
              <a:t>More classes;</a:t>
            </a:r>
          </a:p>
          <a:p>
            <a:r>
              <a:rPr lang="en-GB" dirty="0" smtClean="0"/>
              <a:t>More often;</a:t>
            </a:r>
          </a:p>
          <a:p>
            <a:r>
              <a:rPr lang="en-GB" dirty="0" smtClean="0"/>
              <a:t>More habitual</a:t>
            </a:r>
            <a:endParaRPr lang="en-GB" dirty="0"/>
          </a:p>
        </p:txBody>
      </p:sp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47" t="11747" b="11626"/>
          <a:stretch/>
        </p:blipFill>
        <p:spPr>
          <a:xfrm>
            <a:off x="-26894" y="7621"/>
            <a:ext cx="9170894" cy="4556756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8779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Pupil-led explanation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683764" cy="1463040"/>
          </a:xfrm>
        </p:spPr>
        <p:txBody>
          <a:bodyPr/>
          <a:lstStyle/>
          <a:p>
            <a:r>
              <a:rPr lang="en-GB" dirty="0" smtClean="0"/>
              <a:t>Using both randomisation </a:t>
            </a:r>
            <a:r>
              <a:rPr lang="en-GB" i="1" dirty="0" smtClean="0"/>
              <a:t>and</a:t>
            </a:r>
            <a:r>
              <a:rPr lang="en-GB" dirty="0" smtClean="0"/>
              <a:t> ‘Cold Call’ to select learners.</a:t>
            </a:r>
          </a:p>
          <a:p>
            <a:r>
              <a:rPr lang="en-GB" dirty="0" smtClean="0"/>
              <a:t>High expectations: ‘No Opt Out.’</a:t>
            </a:r>
            <a:endParaRPr lang="en-GB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9" t="22941" r="25" b="13099"/>
          <a:stretch/>
        </p:blipFill>
        <p:spPr/>
      </p:pic>
    </p:spTree>
    <p:custDataLst>
      <p:tags r:id="rId1"/>
    </p:custDataLst>
    <p:extLst>
      <p:ext uri="{BB962C8B-B14F-4D97-AF65-F5344CB8AC3E}">
        <p14:creationId xmlns:p14="http://schemas.microsoft.com/office/powerpoint/2010/main" val="203927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Pupil-led explanation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GB" dirty="0" smtClean="0"/>
              <a:t>Use </a:t>
            </a:r>
            <a:r>
              <a:rPr lang="en-GB" dirty="0" smtClean="0"/>
              <a:t>a </a:t>
            </a:r>
            <a:r>
              <a:rPr lang="en-GB" dirty="0" smtClean="0"/>
              <a:t>visualizer camera </a:t>
            </a:r>
            <a:r>
              <a:rPr lang="en-GB" dirty="0" smtClean="0"/>
              <a:t>to capture working, then ask </a:t>
            </a:r>
            <a:r>
              <a:rPr lang="en-GB" dirty="0" smtClean="0"/>
              <a:t>chosen </a:t>
            </a:r>
            <a:r>
              <a:rPr lang="en-GB" dirty="0" smtClean="0"/>
              <a:t>learners to come to the front to discuss </a:t>
            </a:r>
            <a:r>
              <a:rPr lang="en-GB" dirty="0" smtClean="0"/>
              <a:t>their work.</a:t>
            </a:r>
            <a:endParaRPr lang="en-GB" dirty="0"/>
          </a:p>
        </p:txBody>
      </p:sp>
      <p:pic>
        <p:nvPicPr>
          <p:cNvPr id="9" name="Picture Placeholder 8"/>
          <p:cNvPicPr>
            <a:picLocks noGrp="1" noChangeAspect="1"/>
          </p:cNvPicPr>
          <p:nvPr>
            <p:ph type="pic" idx="1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07" t="5293" r="43527" b="139"/>
          <a:stretch/>
        </p:blipFill>
        <p:spPr>
          <a:xfrm rot="5400000">
            <a:off x="2299448" y="-2299448"/>
            <a:ext cx="4558553" cy="9130555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4872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07" t="5293" r="43527" b="139"/>
          <a:stretch/>
        </p:blipFill>
        <p:spPr>
          <a:xfrm rot="5400000">
            <a:off x="2299448" y="-2299448"/>
            <a:ext cx="4558553" cy="913055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Pupil-led explanation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49" y="4960138"/>
            <a:ext cx="2686050" cy="1463040"/>
          </a:xfrm>
        </p:spPr>
        <p:txBody>
          <a:bodyPr/>
          <a:lstStyle/>
          <a:p>
            <a:r>
              <a:rPr lang="en-GB" dirty="0" smtClean="0"/>
              <a:t>Take multiple learners’ solutions to the same task – compare and contrast.</a:t>
            </a:r>
            <a:endParaRPr lang="en-GB" dirty="0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25" t="33903" r="54704" b="6059"/>
          <a:stretch/>
        </p:blipFill>
        <p:spPr>
          <a:xfrm rot="5400000">
            <a:off x="4625787" y="-53785"/>
            <a:ext cx="4464424" cy="4571999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175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Pupil-led explanation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686050" cy="1463040"/>
          </a:xfrm>
        </p:spPr>
        <p:txBody>
          <a:bodyPr/>
          <a:lstStyle/>
          <a:p>
            <a:r>
              <a:rPr lang="en-GB" dirty="0" smtClean="0"/>
              <a:t>Comparing and contrasting solutions adds depth to mathematical thinking.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1089212" y="981635"/>
            <a:ext cx="724796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cap="all" spc="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Reasoning Step </a:t>
            </a:r>
            <a:r>
              <a:rPr lang="en-GB" sz="3200" cap="all" spc="2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16</a:t>
            </a:r>
          </a:p>
          <a:p>
            <a:r>
              <a:rPr lang="en-GB" dirty="0"/>
              <a:t>Reflect on lines of enquiry </a:t>
            </a:r>
            <a:r>
              <a:rPr lang="en-GB" dirty="0" smtClean="0"/>
              <a:t>when exploring mathematical tasks.</a:t>
            </a:r>
          </a:p>
          <a:p>
            <a:endParaRPr lang="en-GB" dirty="0" smtClean="0"/>
          </a:p>
          <a:p>
            <a:r>
              <a:rPr lang="en-GB" sz="3200" cap="all" spc="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Communicating </a:t>
            </a:r>
            <a:r>
              <a:rPr lang="en-GB" sz="3200" cap="all" spc="2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Step </a:t>
            </a:r>
            <a:r>
              <a:rPr lang="en-GB" sz="3200" cap="all" spc="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17 </a:t>
            </a:r>
            <a:endParaRPr lang="en-GB" sz="3200" cap="all" spc="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+mj-ea"/>
              <a:cs typeface="+mj-cs"/>
            </a:endParaRPr>
          </a:p>
          <a:p>
            <a:r>
              <a:rPr lang="en-GB" dirty="0"/>
              <a:t>Criticize lines of inquiry while solving problems</a:t>
            </a:r>
            <a:r>
              <a:rPr lang="en-GB" dirty="0" smtClean="0"/>
              <a:t>.</a:t>
            </a:r>
          </a:p>
          <a:p>
            <a:endParaRPr lang="en-GB" dirty="0" smtClean="0"/>
          </a:p>
          <a:p>
            <a:r>
              <a:rPr lang="en-GB" sz="3200" cap="all" spc="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Problem-solving </a:t>
            </a:r>
            <a:r>
              <a:rPr lang="en-GB" sz="3200" cap="all" spc="2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Step </a:t>
            </a:r>
            <a:r>
              <a:rPr lang="en-GB" sz="3200" cap="all" spc="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20 </a:t>
            </a:r>
            <a:endParaRPr lang="en-GB" sz="3200" cap="all" spc="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+mj-ea"/>
              <a:cs typeface="+mj-cs"/>
            </a:endParaRPr>
          </a:p>
          <a:p>
            <a:r>
              <a:rPr lang="en-GB" dirty="0" smtClean="0"/>
              <a:t>Explore </a:t>
            </a:r>
            <a:r>
              <a:rPr lang="en-GB" dirty="0"/>
              <a:t>more and more methods of approaching problems</a:t>
            </a:r>
          </a:p>
          <a:p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4548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Pupil-led explanation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GB" dirty="0" smtClean="0"/>
              <a:t>Discuss elegance as well as correctness. </a:t>
            </a:r>
            <a:endParaRPr lang="en-GB" dirty="0"/>
          </a:p>
        </p:txBody>
      </p:sp>
      <p:pic>
        <p:nvPicPr>
          <p:cNvPr id="7" name="Picture Placeholder 6"/>
          <p:cNvPicPr>
            <a:picLocks noGrp="1"/>
          </p:cNvPicPr>
          <p:nvPr>
            <p:ph type="pic" idx="1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226" t="600" r="34197" b="301"/>
          <a:stretch/>
        </p:blipFill>
        <p:spPr>
          <a:xfrm>
            <a:off x="6064624" y="-1"/>
            <a:ext cx="3079376" cy="4437529"/>
          </a:xfrm>
        </p:spPr>
      </p:pic>
      <p:pic>
        <p:nvPicPr>
          <p:cNvPr id="5" name="Picture Placeholder 6"/>
          <p:cNvPicPr>
            <a:picLocks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21" r="34761"/>
          <a:stretch/>
        </p:blipFill>
        <p:spPr>
          <a:xfrm>
            <a:off x="3039035" y="0"/>
            <a:ext cx="3039036" cy="445122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</p:pic>
      <p:pic>
        <p:nvPicPr>
          <p:cNvPr id="6" name="Picture Placeholder 6"/>
          <p:cNvPicPr>
            <a:picLocks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519" r="38515" b="386"/>
          <a:stretch/>
        </p:blipFill>
        <p:spPr>
          <a:xfrm>
            <a:off x="0" y="0"/>
            <a:ext cx="3036498" cy="445123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9"/>
          <a:srcRect t="17866" b="27378"/>
          <a:stretch/>
        </p:blipFill>
        <p:spPr>
          <a:xfrm>
            <a:off x="3412957" y="3953429"/>
            <a:ext cx="5518486" cy="125202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05849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Pupil-led explanation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GB" dirty="0" smtClean="0"/>
              <a:t>Explore mistakes and misconceptions.</a:t>
            </a:r>
          </a:p>
          <a:p>
            <a:r>
              <a:rPr lang="en-GB" dirty="0" smtClean="0"/>
              <a:t>The right answer…</a:t>
            </a:r>
            <a:endParaRPr lang="en-GB" dirty="0"/>
          </a:p>
        </p:txBody>
      </p:sp>
      <p:pic>
        <p:nvPicPr>
          <p:cNvPr id="9" name="Picture Placeholder 8"/>
          <p:cNvPicPr>
            <a:picLocks noGrp="1" noChangeAspect="1"/>
          </p:cNvPicPr>
          <p:nvPr>
            <p:ph type="pic" idx="1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07" t="5293" r="43527" b="139"/>
          <a:stretch/>
        </p:blipFill>
        <p:spPr>
          <a:xfrm rot="5400000">
            <a:off x="2299448" y="-2299448"/>
            <a:ext cx="4558553" cy="9130555"/>
          </a:xfrm>
        </p:spPr>
      </p:pic>
      <p:sp>
        <p:nvSpPr>
          <p:cNvPr id="5" name="TextBox 4"/>
          <p:cNvSpPr txBox="1"/>
          <p:nvPr/>
        </p:nvSpPr>
        <p:spPr>
          <a:xfrm>
            <a:off x="7974106" y="2265829"/>
            <a:ext cx="655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 smtClean="0">
                <a:solidFill>
                  <a:srgbClr val="92D050"/>
                </a:solidFill>
                <a:sym typeface="Wingdings" panose="05000000000000000000" pitchFamily="2" charset="2"/>
              </a:rPr>
              <a:t></a:t>
            </a:r>
            <a:endParaRPr lang="en-GB" sz="4400" dirty="0">
              <a:solidFill>
                <a:srgbClr val="92D05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3339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Pupil-led explanation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GB" dirty="0" smtClean="0"/>
              <a:t>…may be flawed!</a:t>
            </a:r>
          </a:p>
          <a:p>
            <a:endParaRPr lang="en-GB" dirty="0" smtClean="0"/>
          </a:p>
          <a:p>
            <a:r>
              <a:rPr lang="en-GB" dirty="0" smtClean="0"/>
              <a:t>Insist on ‘Right is Right.’</a:t>
            </a:r>
            <a:endParaRPr lang="en-GB" dirty="0"/>
          </a:p>
        </p:txBody>
      </p:sp>
      <p:pic>
        <p:nvPicPr>
          <p:cNvPr id="9" name="Picture Placeholder 8"/>
          <p:cNvPicPr>
            <a:picLocks noGrp="1" noChangeAspect="1"/>
          </p:cNvPicPr>
          <p:nvPr>
            <p:ph type="pic" idx="1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07" t="5293" r="43527" b="139"/>
          <a:stretch/>
        </p:blipFill>
        <p:spPr>
          <a:xfrm rot="5400000">
            <a:off x="2299448" y="-2299448"/>
            <a:ext cx="4558553" cy="9130555"/>
          </a:xfrm>
        </p:spPr>
      </p:pic>
      <p:sp>
        <p:nvSpPr>
          <p:cNvPr id="3" name="Oval 2"/>
          <p:cNvSpPr/>
          <p:nvPr/>
        </p:nvSpPr>
        <p:spPr>
          <a:xfrm>
            <a:off x="5997388" y="1532965"/>
            <a:ext cx="2460812" cy="67235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7974106" y="2265829"/>
            <a:ext cx="655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 smtClean="0">
                <a:solidFill>
                  <a:srgbClr val="92D050"/>
                </a:solidFill>
                <a:sym typeface="Wingdings" panose="05000000000000000000" pitchFamily="2" charset="2"/>
              </a:rPr>
              <a:t></a:t>
            </a:r>
            <a:endParaRPr lang="en-GB" sz="4400" dirty="0">
              <a:solidFill>
                <a:srgbClr val="92D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87604" y="1571390"/>
            <a:ext cx="7463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>
                <a:solidFill>
                  <a:srgbClr val="92D05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! ?</a:t>
            </a:r>
            <a:endParaRPr lang="en-GB" sz="4000" dirty="0">
              <a:solidFill>
                <a:srgbClr val="92D050"/>
              </a:solidFill>
              <a:latin typeface="Comic Sans MS" panose="030F0702030302020204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4680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Pupil-led explanation</a:t>
            </a:r>
            <a:endParaRPr lang="en-GB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283" t="26389" r="20283" b="26389"/>
          <a:stretch/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683764" cy="1463040"/>
          </a:xfrm>
        </p:spPr>
        <p:txBody>
          <a:bodyPr/>
          <a:lstStyle/>
          <a:p>
            <a:r>
              <a:rPr lang="en-GB" dirty="0" smtClean="0"/>
              <a:t>Surprises: look out for times when a learner has used a method or strategy </a:t>
            </a:r>
            <a:r>
              <a:rPr lang="en-GB" dirty="0" smtClean="0"/>
              <a:t>you </a:t>
            </a:r>
            <a:r>
              <a:rPr lang="en-GB" dirty="0" smtClean="0"/>
              <a:t>haven’t anticipated.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512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141</TotalTime>
  <Words>364</Words>
  <Application>Microsoft Office PowerPoint</Application>
  <PresentationFormat>On-screen Show (4:3)</PresentationFormat>
  <Paragraphs>49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Comic Sans MS</vt:lpstr>
      <vt:lpstr>Tw Cen MT</vt:lpstr>
      <vt:lpstr>Tw Cen MT Condensed</vt:lpstr>
      <vt:lpstr>Wingdings</vt:lpstr>
      <vt:lpstr>Wingdings 3</vt:lpstr>
      <vt:lpstr>Integral</vt:lpstr>
      <vt:lpstr>TeachMeet 2017 Challenge</vt:lpstr>
      <vt:lpstr>Pupil-led explanation</vt:lpstr>
      <vt:lpstr>Pupil-led explanation</vt:lpstr>
      <vt:lpstr>Pupil-led explanation</vt:lpstr>
      <vt:lpstr>Pupil-led explanation</vt:lpstr>
      <vt:lpstr>Pupil-led explanation</vt:lpstr>
      <vt:lpstr>Pupil-led explanation</vt:lpstr>
      <vt:lpstr>Pupil-led explanation</vt:lpstr>
      <vt:lpstr>Pupil-led explanation</vt:lpstr>
      <vt:lpstr>Pupil-led explanation</vt:lpstr>
      <vt:lpstr>Pupil-led explanation</vt:lpstr>
      <vt:lpstr>Pupil-led explanation</vt:lpstr>
      <vt:lpstr>Pupil-led explanation</vt:lpstr>
      <vt:lpstr>Pupil-led explanation</vt:lpstr>
    </vt:vector>
  </TitlesOfParts>
  <Company>Rainhill High School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TeachMeet 2017 Challenge</dc:title>
  <dc:creator>Peter Capewell</dc:creator>
  <cp:lastModifiedBy>Peter Capewell</cp:lastModifiedBy>
  <cp:revision>14</cp:revision>
  <dcterms:created xsi:type="dcterms:W3CDTF">2017-06-14T13:45:58Z</dcterms:created>
  <dcterms:modified xsi:type="dcterms:W3CDTF">2017-06-19T12:14:08Z</dcterms:modified>
</cp:coreProperties>
</file>